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4"/>
  </p:notesMasterIdLst>
  <p:handoutMasterIdLst>
    <p:handoutMasterId r:id="rId35"/>
  </p:handoutMasterIdLst>
  <p:sldIdLst>
    <p:sldId id="259" r:id="rId4"/>
    <p:sldId id="257" r:id="rId5"/>
    <p:sldId id="292" r:id="rId6"/>
    <p:sldId id="310" r:id="rId7"/>
    <p:sldId id="265" r:id="rId8"/>
    <p:sldId id="288" r:id="rId9"/>
    <p:sldId id="289" r:id="rId10"/>
    <p:sldId id="267" r:id="rId11"/>
    <p:sldId id="290" r:id="rId12"/>
    <p:sldId id="266" r:id="rId13"/>
    <p:sldId id="291" r:id="rId14"/>
    <p:sldId id="294" r:id="rId15"/>
    <p:sldId id="295" r:id="rId16"/>
    <p:sldId id="297" r:id="rId17"/>
    <p:sldId id="298" r:id="rId18"/>
    <p:sldId id="301" r:id="rId19"/>
    <p:sldId id="302" r:id="rId20"/>
    <p:sldId id="270" r:id="rId21"/>
    <p:sldId id="293" r:id="rId22"/>
    <p:sldId id="304" r:id="rId23"/>
    <p:sldId id="305" r:id="rId24"/>
    <p:sldId id="277" r:id="rId25"/>
    <p:sldId id="276" r:id="rId26"/>
    <p:sldId id="279" r:id="rId27"/>
    <p:sldId id="278" r:id="rId28"/>
    <p:sldId id="306" r:id="rId29"/>
    <p:sldId id="307" r:id="rId30"/>
    <p:sldId id="309" r:id="rId31"/>
    <p:sldId id="303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F2D1A4"/>
    <a:srgbClr val="000000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60334"/>
  </p:normalViewPr>
  <p:slideViewPr>
    <p:cSldViewPr snapToGrid="0" snapToObjects="1" showGuides="1">
      <p:cViewPr>
        <p:scale>
          <a:sx n="56" d="100"/>
          <a:sy n="56" d="100"/>
        </p:scale>
        <p:origin x="832" y="-48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6D98-7353-3143-8407-963E6F0D614D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76E9C-3376-9345-8128-14683DA4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1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#10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이러한 정량적 분석과 그에따른 해석에는 한계가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구석기 유적의 표본수를 문제를 차치하고서라도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다른시기도 마찬가지이지만 특히 구석기유적의 경우 현재 남아있는 현상을 과거 인류의 점유 흔적으로 단정하기에 무리가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유물 집중부가 유수 등에의해 자연적으로 형성되었을 가능성이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한국의 구석기 유물은 석재의 종류와 풍화정도에 따라 세밀한 정량분석에 한계가 있을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감안해야할 요소로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석기형태는 석재의 적합성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석재획득의 용이성 등에 영향을 받을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4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#11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실제 유적 내 공간을 해석 방법입니다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가능하다면 유적내 석기가 일정범위에 집중적으로 분포한 석기집중부와 공백구역을 구분하고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석기집중부의 석기구성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화덕자리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노지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접합석기유물를 분석해서 인류의 행위를 추론합니다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석기집중부를 유구의 성격으로 이해하는 것입니다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복수의 석기집중부가 존재할 경우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집중부의 석기구성을 비교하여 그 성격이 비슷한지도 검토합니다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다기능복합유적의 경우 한 유적내에 석기제작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동물의 해제및 가죽 다듬기 등 다양한 행위를 수행하였을 것입니다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#12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지금부터는 한국의 구석기유적 중 유구 혹은 시설물이 있다고 보고된 유적들을 간략히 소개하겠습니다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사진은 석장리유적의 집자리 유구입니다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주공이 확인되는 유구입니다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8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#13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석장리 집자리 평면도에서 기둥자리 주공을 좀 더 확실히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2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#14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기둥자리를 토대로 복원한 사례입니다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7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#15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노지가 발견되는 예도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검게탄 부분이 토양및 유물에서도 확인됩니다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불은 음식의 조리 및 난방 뿐 아니라 석기제작에도 중요한 역할을 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#16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유적내 석기 집중부가 구분되는 경우입니다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유적의 전체 범위중 일정 부분에 석기가 집중출토된 부분이 확인되었습니다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진그늘유적의 경우 차미애선생님께서 석기집중부에대해 구체적으로 연구를 하셨습니다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유물이 거의 없는 중간부분을 거주공간으로보고 도구의 구성에 따라 조리공간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폐기공간 등으로 구분하였습니다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#17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접합석기의 분포위치를 통해 석기의 이동 즉 석기제작자의 행동반경을 유주할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8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#18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본격적인 사례연구로 넘어가겠습니다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유적은 후기구석기 시대에 속하는 유적을 선별하였습니다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추후 절대연대 및 보고서 내용등을 고려하여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유적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문화층으로 확대해서 연구해보고자 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 중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개유적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문화층을 검토하였습니다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개별사례연구로는 갈담리유적과 용산동 유적 경우를 소개하겠습니다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#19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갈담리는 총 유물수 자체가 적습니다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유적의 일부만 발굴되어 속단하기어렵지만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발굴된 부분 내에는 석기집중부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석기분포 패턴의 부재로 한 문화층 내에서는 비교적 소규모 집단의 일회성 점유를 추론하였습니다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복수의 층위를 가진것으로 보아 긴 시기차를 두고 재점유되습니다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석기구성으로 볼때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거주지처럼 유적내에서 한 가지 특정활동이 아닌 다양한 활동을 하였을 것으로 추정합니다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유적에 남아있는 석기가 크고 무거우며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작고 가벼운 석기제작증거를 찾을 수 없으므로 유적점거집단은 도구를 가지고 잦은 이동을 하는 집단으로 보기에는 좀 무리가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뒷시기의 연구들과는 달리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한국의 구석기학에서는 유적의 공간 및 기능에 대한 연구가 많이 이루어지지 않았습니다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한국의 구석기 유적에서는 유구 혹은 시설물의 흔적이 거의 남아있지않고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유적의 전체범위를 알지못하는 유적도 많기 때문입니다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출토된 유물의 종류가 대부분 석기로 한정되어있기에 유적의 기능 및 유적을 점유한 수렵채집민의 행위를 연구하는데 한계가 있었습니다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연구는 대부분 개별유적을 대상으로 한정되어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문제의식을 바탕으로 본 연구에서는 각 유적에 공통적으로 적용할 수 있는 객관적이고 정량적인 분석요소를 제시하고자 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유적개개를 이해하는 정성적분석이 선행되어야 하는 사실에는 변함이 없습니다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연구가 시원적 연구이기때문에 연구사를 많이 검토 했는데요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이부분은 발표요지에 정리해 두었고 본 발표에서는 시간문제상 생략하도록하겠습니다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4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#20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용산동의 경우 유적이 넓고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유물수가 많습니다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슴베찌르개라는 특정석기의 비율이 구석기 전체 유적중 월등히 많은 편으로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슴베찌르개와 관련된 특정 생계방식을 가진 집단의 점유로 보았습니다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석기군 내에는 석기제작관련 유물이대부분이고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석기의 완형비율 및 접합석기의 존재를 통해 석기제작유적임을 알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7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#21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석기제작기술을 통해 유적 점유집단이 숙련된 제작기술을 지녔음을 알 수 있고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도구를 지닌 채 장거리 이동이 가능하였음을 추론할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도구 중 슴베찌르개의 비율이 높은 것으로 보아 슴베찌르개를 필요로하는 사냥 혹은 어로를 목적으로 유적이 점유되었으로 생각됩니다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4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#22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두 유적을 검토할 때 보고서의 평면도를 보고 용산동 유적은 석기가 좀 더 밀집분포한 느낌을 받을 수 있는데요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석기의 단위 면적당 밀도를 비교해보면 거의 비슷함을 알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용산동 유적의 경우 중간 부분이 비어있는데요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이부분은 석기가 없는데 아니라 발굴 트렌치 자리입니다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0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#23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개별유적의 분석 데이터를 바탕으로 복수의 유적을 비교해보았습니다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후기구석기 전체 유적을 대상으로 각 문화층의 해발고도를 시기별로 나열에 보았습니다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시기상으로 큰 변화는 보이지 않으나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후기구석기시대의 지표유물인 슴베찌르개 유무로 유적을 나눠보면 입지의 해발고도에서 차이가 보입니다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약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4-3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만오천년 전 을 기점으로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LGM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시기까지 슴베찌르개를 가진 유적은 높은고도를 점유하고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슴베찌르개가 없는 유적은 낮은 지대를 점유한것으로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슴베찌르개의 역할을 유추해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3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#24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갈담리와 용산동유적의 평면도 비교에서 알 수 있었던 것 처럼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석기의 밀집도를 수치상으로 분석하는 것이 중요한데요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시기적 변화양상은 뚜렷하지 않으나 개별유적 비교에 적합할 것 같습니다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석기집중부를 구분할때도 이 수치를 사용하면 좀 객관적으로 정의내릴수 있을 것 같습니다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봉곡유적은 유적의 실제 면적 중 극히 일부만 발굴이되어 전체적인 양상을 해석하기에 무리가 있으나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 실제 점유기간이 길었거나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점유인구가 많았을 것으로 유추해볼 수 것 같습니다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3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#25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유적별 석재사용현황입니다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시기적 변화양상을 찾을 수는 없었습니다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석영계 석재는 꾸준히 사용되었습니다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봉곡유적의 유문암이나 송암리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층의 셰일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용산동 유적의 혼펠스가 특이할 만한사항이지만 이러한 석재가 모두 격지석기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돌날석기를 구분없이 만들때 이용되므로 이러한 석재의 차이는 시기성이아닌 석재획득의 용이성과 관련하여 이해야할 것입니다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용산동과 봉곡의 경우 특정석재를 석기종류에 따라 선택적으로 이용하였는데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구석기시대 전기와 구별되는 특징입니다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#26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유적별 석기구성현황입니다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시기적 변화양상을 찾을 수는 없었으나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유적내에서 점유집단의 주요행위를 유추할 수 있었습니다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언급하였듯이 갈담유적에서는 유물의 종류가 다양하여 유적내에서 다양한 행위가 이루어졌을 것으로 추정됩니다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93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#27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리엘살바토레와 발톤의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2004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연구에 의하면 잔손질빈도와 석기밀도의 상관관계는 유적의 전체적인 성격을 가장 잘 알려주는 지표라고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잔손질 빈도는 성형석기를 총 석기수로 나는 것인데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한국의 구석기 유물정황상 몸돌석기를 제외하였습니다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석기밀도는 면적당 석기수에 지층깊이를 곱한 것 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해석방법은 낮은잔손질빈도에 높은 밀도일 수록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베이스캠프 혹은 주거지의 성격이 강한 것으로 비교적 오래 점유하며 다양한 작업을 하였던 곳으로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한국의 경우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천년 이후의 유적에서 주거지 성격이 주로 나타남을 알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74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#28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높은잔손질 빈도에 낮은 밀도 일수록 매우 잦은 이동을 하는 집단에 의해 점유되었던 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일정한 거주지가 있는 집단 중 특정목적을 수행하기위해 파견된 소수인원이 머물렀던 캠프의 성격이 강합니다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봉곡유적이 조금 특이한 형태인데요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좀 더 검토가 필요할 것 같습니다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96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#29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 유적의 공간 및 기능분석을 위한 방법론과 사례연구에 대해 발표하였습니다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당연히 정성적분석을 간과해서는 안되겠으나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복수의 유적을 아우를수 있는 객관적이고 정량적인 분석요소가 필요하다는 점을 다시한번 강조하고 싶습니다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이러한 분석요소들이 추후 보고서작성에도 쓰여지기를 기대합니다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유적을 연구하면 당시 인류의 행위패턴을 유추할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명제를 뒷받침하는 전제는 수렵채집민은 효율적으로 자원을 이용하고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음식을 조리하며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이동하기위해 기술을 발전시켜왔다는 것입니다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자연환경연구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기후 및 경관변화 등과 결부시키면 환경변화에 따른 인류행동양식의 변화를 추론할 수도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유적에서 출토된 석기군을 연구하면 생업양상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집단의 이동성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유적점유패턴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집단의 크기 혹은 점유기간등을 추론할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5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#4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전제는 인류학적 이론과 모델을 바탕으로 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그중에서 문화생태학을 이론적 배경으로 선택했는데요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문화생태학에서 파생된 모델은 인류의 이동성과 기술에 관한 여러 가설을 세우는데 적합합니다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이론을 석기연구에 접목시킨 고고학자로는 쿤과 발톤등이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2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#5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유적을 분석하는 범주에는 유적전반의 정보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석기분석이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유적전반은 유적이 위치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강과의 거리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해발고도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유적의 크기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가능하다면 실제점유공간 전체의 면적확인을 통해서 분석합니다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평면상 석기가 밀집분포하는 석기집중부가 있는지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일본에서는 블록이라고 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있다면 그 크기 및 석기구성을 검토합니다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이를위해 단위면적당 석기비율을 유적별로 비교해 보는 것도 필요합니다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석기분석입니다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분석요소를 정량적으로 측정하는 방법을 일단 함께 소개하고자 하는데요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아쉽게도 이번 연구에 그 모두를 적용하기는 어려웠습니다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유물실견이 어려워 보고서에 나와있는 정보만을 활용했기 때문입니다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굵은 글씨가 제가 실제로 검토한 요소입니다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석기의 석재사용현황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석기수량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석기군 내 도구 종류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석기군 내 석기제작단계와 관련된 유물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몸돌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격지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부스러기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망치 등 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완형으로 남겨진 도구의 비율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잔손질 유무 및 정도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접합석기의 유무와 출토위치 등이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말씀드리면 최소석기수는 깨진 석기의 경우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하나의 석기로 보는 방법에 관한 것입니다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잔손질 유무는 간단히 격지로 만든 도구일괄로 볼 수 있으나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잔손질이 어느정도로 베풀어졌는지는 아래의 도면과 같이 쿤이나 클락슨의 방법론을 적용하여 수치로 나타낼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한국구석기유물중에는 이러한 방법론 적용이 어려운 것들이 많은데요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추후 연구에서는 간단히 전체 둘레길이 대 잔손질이 베풀어진 곳의 길이 비율 정도를 이용할 계획입니다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#7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석기분석의 결과를 해석하는 방법입니다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저는 유적을 다양한 종류로 구분해 보았습니다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이러한 해석이 다소 과장되거나 차이가 불문명한 점있음을 물론 인지하고 있는데요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물질자료가 희소한 시기인 만큼 구체적인 가설과 유적개개의 특징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석기연구 방법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예를들어 실험고고학적 방법 혹은 사용흔 분석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잔존물 분석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연구지역 확대 등을 추가적으로 적용해본다면 좀 더 명확히 구분될 것으로 예상합니다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석기의 제작이 유적 내에서 이루어 졌는지로 석기 소비유적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생산유적으로 분류합니다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 점유집단의 크기로 분류합니다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집단이 점유한 유적인지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개인이 점유한 유적인지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대규모집단인지 소규모집단인지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#8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세번째로 유적이 단기간 점유했는지 장기간 점유했는지 구분합니다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네번째로 유적의 계절적특징으로 분류합니다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계절에따라 사냥감이나 채집식물 종류가 달라질수 있다는 점을 고려하였습니다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9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#9</a:t>
            </a:r>
          </a:p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유적이 거주지와 같이 여러 기능을 가진 복합한 유적인지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혹은 특정목적의 캠프으로 사용되었는지 구분해 볼 수 있습니다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5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309967" y="4261587"/>
            <a:ext cx="8623040" cy="991998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ko-KR" altLang="en-US" sz="2000" dirty="0" smtClean="0"/>
              <a:t> 목차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문제제기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이론적 배경 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 분석요소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해석방법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사례연구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맺음말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현재 남아있는 유적을 과거 인류가 점유한 흔적으로 단정할 수 없음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한국의 구석기 유물은 석재의 종류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풍화의 정도 등에 따라 세밀한 정량분석에 한계가 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흔적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석기제작 및 형태는 석재의 적합성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석재획득의 용이성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점유집단의 이동양식 등 여러 요소에 의해 영향을 받을 수 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빈도와 석재획득의 용이성 관계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있었을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/>
              <a:t>내 공간 </a:t>
            </a:r>
            <a:r>
              <a:rPr lang="ko-KR" altLang="en-US" dirty="0" smtClean="0"/>
              <a:t>해석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1756" y="6005315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석장리유적의 </a:t>
            </a:r>
            <a:r>
              <a:rPr lang="en-US" altLang="ko-KR" sz="1800" b="0" dirty="0" smtClean="0">
                <a:solidFill>
                  <a:srgbClr val="E8E3D3"/>
                </a:solidFill>
              </a:rPr>
              <a:t>1</a:t>
            </a:r>
            <a:r>
              <a:rPr lang="ko-KR" altLang="en-US" sz="1800" b="0" dirty="0" smtClean="0">
                <a:solidFill>
                  <a:srgbClr val="E8E3D3"/>
                </a:solidFill>
              </a:rPr>
              <a:t>호 집자리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321301">
            <a:off x="2862084" y="4387466"/>
            <a:ext cx="1945446" cy="677844"/>
          </a:xfrm>
          <a:prstGeom prst="ellipse">
            <a:avLst/>
          </a:prstGeom>
          <a:solidFill>
            <a:schemeClr val="tx2">
              <a:lumMod val="40000"/>
              <a:lumOff val="60000"/>
              <a:alpha val="2980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화덕자리가 존재하는 경우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8" y="1549775"/>
            <a:ext cx="3562314" cy="247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28" y="4209109"/>
            <a:ext cx="3681068" cy="25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5" y="1569904"/>
            <a:ext cx="3565356" cy="24689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91009" y="3628707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smtClean="0">
                <a:solidFill>
                  <a:srgbClr val="E8E3D3"/>
                </a:solidFill>
              </a:rPr>
              <a:t>용호동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71828" y="6397937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진그늘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50048" y="3666093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창내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3219" y="5862329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송암리 왜실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1"/>
            <a:ext cx="3908757" cy="402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24" y="1600200"/>
            <a:ext cx="3851626" cy="4025437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65746" y="5862329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진그늘</a:t>
            </a:r>
            <a:endParaRPr lang="en-US" sz="1800" b="0" dirty="0"/>
          </a:p>
        </p:txBody>
      </p:sp>
      <p:sp>
        <p:nvSpPr>
          <p:cNvPr id="3" name="Oval 2"/>
          <p:cNvSpPr/>
          <p:nvPr/>
        </p:nvSpPr>
        <p:spPr>
          <a:xfrm rot="2332264">
            <a:off x="2425323" y="2562030"/>
            <a:ext cx="789905" cy="1292087"/>
          </a:xfrm>
          <a:prstGeom prst="ellipse">
            <a:avLst/>
          </a:prstGeom>
          <a:solidFill>
            <a:schemeClr val="accent2">
              <a:lumMod val="75000"/>
              <a:alpha val="41176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12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35" y="3785742"/>
            <a:ext cx="1976715" cy="19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16088" y="608283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용산동유적</a:t>
            </a:r>
            <a:endParaRPr lang="en-US" sz="1800" b="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023793" y="487218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/>
              <a:t>석장리유적 접합석기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후기구석기 유적 중 보고서 발간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절대연대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비교적 상이한 양상을 가진 유적을 선별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추후 </a:t>
            </a:r>
            <a:r>
              <a:rPr lang="en-US" altLang="ko-KR" sz="2000" dirty="0" smtClean="0"/>
              <a:t>24</a:t>
            </a:r>
            <a:r>
              <a:rPr lang="ko-KR" altLang="en-US" sz="2000" dirty="0" smtClean="0"/>
              <a:t>개 유적으로 확대할 예정</a:t>
            </a:r>
            <a:endParaRPr lang="en-US" altLang="ko-KR" sz="20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용인 갈담리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대전 용산동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송암리왜실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봉곡 유적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34986" y="1536699"/>
            <a:ext cx="4074288" cy="435610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ko-KR" altLang="en-US" sz="1600" b="0" dirty="0"/>
              <a:t>유물수와 단위 면적당 석기밀집도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석기집중부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 분포의 패턴 부재 ⇒ 비교적 </a:t>
            </a:r>
            <a:r>
              <a:rPr lang="ko-KR" altLang="en-US" sz="1600" b="0" dirty="0" smtClean="0"/>
              <a:t>소규모 </a:t>
            </a:r>
            <a:r>
              <a:rPr lang="ko-KR" altLang="en-US" sz="1600" b="0" dirty="0"/>
              <a:t>집단의 일회성 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각 유물층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및 긴 시기차를 두고 같은 지역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복수의 유물층 존재</a:t>
            </a:r>
            <a:r>
              <a:rPr lang="en-US" altLang="ko-KR" sz="1600" b="0" dirty="0"/>
              <a:t>) 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석기구성 </a:t>
            </a:r>
            <a:r>
              <a:rPr lang="ko-KR" altLang="en-US" sz="1600" b="0" dirty="0"/>
              <a:t>⇒ 한 가지 </a:t>
            </a:r>
            <a:r>
              <a:rPr lang="ko-KR" altLang="en-US" sz="1600" b="0" dirty="0" smtClean="0"/>
              <a:t>특정활동이 </a:t>
            </a:r>
            <a:r>
              <a:rPr lang="ko-KR" altLang="en-US" sz="1600" b="0" dirty="0"/>
              <a:t>아닌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다양한 활동을 하였을 </a:t>
            </a:r>
            <a:r>
              <a:rPr lang="ko-KR" altLang="en-US" sz="1600" b="0" dirty="0" smtClean="0"/>
              <a:t>것 </a:t>
            </a:r>
            <a:r>
              <a:rPr lang="en-US" altLang="ko-KR" sz="1600" b="0" dirty="0" smtClean="0"/>
              <a:t>. </a:t>
            </a:r>
            <a:r>
              <a:rPr lang="ko-KR" altLang="en-US" sz="1600" b="0" dirty="0"/>
              <a:t>석기가 </a:t>
            </a:r>
            <a:r>
              <a:rPr lang="ko-KR" altLang="en-US" sz="1600" b="0" dirty="0" smtClean="0"/>
              <a:t>무겁고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고도의 석기제작 증거를 찾아볼 수 없으므로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유적 점거집단이 도구를 가지고 잦은 이동을 하는 집단으로 보기에는 무리가 </a:t>
            </a:r>
            <a:r>
              <a:rPr lang="ko-KR" altLang="en-US" sz="1600" b="0" dirty="0" smtClean="0"/>
              <a:t>있음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갈담리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4" y="1664022"/>
            <a:ext cx="4851677" cy="50029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3733" y="2438400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3732" y="2252133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3833662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한국의 구석기유적에는 유구</a:t>
            </a:r>
            <a:r>
              <a:rPr lang="en-US" altLang="ko-KR" sz="2000" dirty="0" smtClean="0">
                <a:latin typeface="+mn-lt"/>
              </a:rPr>
              <a:t>/</a:t>
            </a:r>
            <a:r>
              <a:rPr lang="ko-KR" altLang="en-US" sz="2000" dirty="0" smtClean="0">
                <a:latin typeface="+mn-lt"/>
              </a:rPr>
              <a:t>시설물의 흔적이 거의 남아있지 않음</a:t>
            </a:r>
            <a:endParaRPr lang="en-US" altLang="ko-KR" sz="20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발굴된 유적의 면적과 수량이 유구의 부재 및 당시의 발굴 상황 등과 같은 이유로 인류의 행위</a:t>
            </a:r>
            <a:r>
              <a:rPr lang="en-US" altLang="ko-KR" sz="2000" dirty="0" smtClean="0">
                <a:latin typeface="+mn-lt"/>
              </a:rPr>
              <a:t> </a:t>
            </a:r>
            <a:r>
              <a:rPr lang="ko-KR" altLang="en-US" sz="2000" dirty="0" smtClean="0">
                <a:latin typeface="+mn-lt"/>
              </a:rPr>
              <a:t>및 공간을 분석하기에 한계가 있음</a:t>
            </a:r>
            <a:endParaRPr lang="en-US" altLang="ko-KR" sz="20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20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20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2000" dirty="0" smtClean="0">
                <a:latin typeface="+mn-lt"/>
              </a:rPr>
              <a:t>본 연구에서는 기존의 구석기유적 기능 및 공간분석에 관한 연구를 검토하고</a:t>
            </a:r>
            <a:r>
              <a:rPr lang="en-US" altLang="ko-KR" sz="2000" dirty="0" smtClean="0">
                <a:latin typeface="+mn-lt"/>
              </a:rPr>
              <a:t>,</a:t>
            </a:r>
            <a:r>
              <a:rPr lang="ko-KR" altLang="en-US" sz="20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20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6" y="893968"/>
            <a:ext cx="3246349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/>
              <a:t>유적이 넓고 총 유물수가 많음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특정석기의 비율이 높음 ⇒ 대규모 집단의 일회성 점유 </a:t>
            </a:r>
            <a:r>
              <a:rPr lang="ko-KR" altLang="en-US" sz="1600" b="0" dirty="0" smtClean="0"/>
              <a:t>혹은 </a:t>
            </a:r>
            <a:r>
              <a:rPr lang="ko-KR" altLang="en-US" sz="1600" b="0" dirty="0"/>
              <a:t>동일집단의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특정 계절 혹은 목적을 이유로</a:t>
            </a:r>
            <a:r>
              <a:rPr lang="en-US" altLang="ko-KR" sz="1600" b="0" dirty="0" smtClean="0"/>
              <a:t>)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하였을 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석기제작관련 </a:t>
            </a:r>
            <a:r>
              <a:rPr lang="ko-KR" altLang="en-US" sz="1600" b="0" dirty="0"/>
              <a:t>유물이 대부분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석재분포에서 분포의 패턴확인 가능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석기의 완형비율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접합 </a:t>
            </a:r>
            <a:r>
              <a:rPr lang="ko-KR" altLang="en-US" sz="1600" b="0" dirty="0" smtClean="0"/>
              <a:t>석기의 </a:t>
            </a:r>
            <a:r>
              <a:rPr lang="ko-KR" altLang="en-US" sz="1600" b="0" dirty="0"/>
              <a:t>존재 ⇒ 도구는 주로 다른 곳에서 사용하고 유적은 석기제작을 목적으로 하였을 </a:t>
            </a:r>
            <a:r>
              <a:rPr lang="ko-KR" altLang="en-US" sz="1600" b="0" dirty="0" smtClean="0"/>
              <a:t>것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69995" y="4169044"/>
            <a:ext cx="1364717" cy="223146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69465" y="609601"/>
            <a:ext cx="3386049" cy="51426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석재종류에 </a:t>
            </a:r>
            <a:r>
              <a:rPr lang="ko-KR" altLang="en-US" sz="1600" b="0" dirty="0"/>
              <a:t>따른 석기종류 및 크기 차이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돌날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예비소재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존재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자연면 개수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잔손질 ⇒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유적점유집단이 </a:t>
            </a:r>
            <a:r>
              <a:rPr lang="ko-KR" altLang="en-US" sz="1600" b="0" dirty="0"/>
              <a:t>숙련된 석기제작기술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도구의 규격화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대량화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을 가졌음을 알 수 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또한 도구를 지닌 채 장거리 이동을 할 수 있었을 </a:t>
            </a:r>
            <a:r>
              <a:rPr lang="ko-KR" altLang="en-US" sz="1600" b="0" dirty="0" smtClean="0"/>
              <a:t>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도구 </a:t>
            </a:r>
            <a:r>
              <a:rPr lang="ko-KR" altLang="en-US" sz="1600" b="0" dirty="0"/>
              <a:t>내 슴베찌르개의 비율 ⇒ 유적은 슴베찌르개를 필요로 하는 사냥 및 </a:t>
            </a:r>
            <a:r>
              <a:rPr lang="ko-KR" altLang="en-US" sz="1600" b="0" dirty="0" smtClean="0"/>
              <a:t>어로 </a:t>
            </a:r>
            <a:r>
              <a:rPr lang="ko-KR" altLang="en-US" sz="1600" b="0" dirty="0"/>
              <a:t>목적으로 점유되었을 </a:t>
            </a:r>
            <a:r>
              <a:rPr lang="ko-KR" altLang="en-US" sz="1600" b="0" dirty="0" smtClean="0"/>
              <a:t>것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2877" y="3739280"/>
            <a:ext cx="1227815" cy="17742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정량적연구의 필요성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6" y="1600200"/>
            <a:ext cx="4709210" cy="320886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47884" y="4775201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갈담리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0.44</a:t>
            </a:r>
            <a:endParaRPr lang="en-US" sz="1800" b="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30951" y="587306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용산동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0.46</a:t>
            </a:r>
            <a:endParaRPr lang="en-US" sz="1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6" y="1600200"/>
            <a:ext cx="3822700" cy="4737100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2685505" y="235971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밀집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955764" y="408186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분산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5468" y="5157260"/>
            <a:ext cx="7433114" cy="286914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24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(26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n=26)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슴베찌르개를 가진유적의 경우 </a:t>
            </a:r>
            <a:r>
              <a:rPr lang="en-US" altLang="ko-KR" sz="1600" b="0" dirty="0" smtClean="0"/>
              <a:t>LGM </a:t>
            </a:r>
            <a:r>
              <a:rPr lang="ko-KR" altLang="en-US" sz="1600" b="0" dirty="0" smtClean="0"/>
              <a:t>이 시작될까지 높은 고도에 입지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슴베찌르개의 역할 유추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40-35ka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기점이 됨 </a:t>
            </a: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후기구석기시대 시작시기와 겹침</a:t>
            </a:r>
            <a:endParaRPr lang="en-US" altLang="ko-KR" sz="16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유적입지의 해발고도 변화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5" y="1695793"/>
            <a:ext cx="5623407" cy="34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석기의 밀집도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2219" y="5291668"/>
            <a:ext cx="7433114" cy="14816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 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석기 밀집양상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즉 유적 점유기간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점유한 인구수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유적성격차이 등을 유추해볼 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용산동유적의 석기수는 봉곡유적보다 많으나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넓은지역에 분포되어 그 밀집도에서 차이가 남</a:t>
            </a:r>
            <a:endParaRPr lang="en-US" altLang="ko-KR" sz="1600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609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석재사용현황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23" y="1786091"/>
            <a:ext cx="6495005" cy="36957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481667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유적별 석재 선택 전략을 살펴볼수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용산동과 봉곡유적의 경우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상이한 특성의 석재 </a:t>
            </a:r>
            <a:r>
              <a:rPr lang="en-US" altLang="ko-KR" sz="1600" b="0" dirty="0" smtClean="0"/>
              <a:t>2</a:t>
            </a:r>
            <a:r>
              <a:rPr lang="ko-KR" altLang="en-US" sz="1600" b="0" dirty="0" smtClean="0"/>
              <a:t>종류를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석기의 종류에 따라 선택적으로 이용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altLang="ko-KR" sz="1600" b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71869" y="1678330"/>
            <a:ext cx="461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용산동    갈담리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  송암리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-3</a:t>
            </a:r>
            <a:r>
              <a:rPr lang="ko-KR" altLang="en-US" sz="1200" dirty="0" smtClean="0"/>
              <a:t>층                  봉곡   갈담리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석기구성현황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유적 내에서 점유집단의 주요 행위를 유추할 수 있음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갈담리 유적은 유물의 종류가 다양하여 유적내에서 다양한 행위가 이루어졌을 것으로 추정됨</a:t>
            </a:r>
            <a:endParaRPr lang="en-US" altLang="ko-KR" sz="16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49400"/>
            <a:ext cx="6253062" cy="374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1869" y="1479950"/>
            <a:ext cx="461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용산동    갈담리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  송암리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-3</a:t>
            </a:r>
            <a:r>
              <a:rPr lang="ko-KR" altLang="en-US" sz="1200" dirty="0" smtClean="0"/>
              <a:t>층                  봉곡   갈담리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858948" y="1479950"/>
            <a:ext cx="474562" cy="3311969"/>
          </a:xfrm>
          <a:prstGeom prst="rect">
            <a:avLst/>
          </a:prstGeom>
          <a:solidFill>
            <a:srgbClr val="E8D3A2">
              <a:alpha val="2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57778" y="1479950"/>
            <a:ext cx="474562" cy="3311969"/>
          </a:xfrm>
          <a:prstGeom prst="rect">
            <a:avLst/>
          </a:prstGeom>
          <a:solidFill>
            <a:srgbClr val="E8D3A2">
              <a:alpha val="2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399576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잔손질빈도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성형석기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총 석기수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석기수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 면적*지층깊이</a:t>
            </a:r>
            <a:endParaRPr lang="en-US" altLang="ko-KR" sz="1600" b="0" dirty="0"/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낮은잔손질빈도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높은밀도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(expedient) </a:t>
            </a:r>
            <a:r>
              <a:rPr lang="ko-KR" altLang="en-US" sz="1600" b="0" dirty="0" smtClean="0"/>
              <a:t>베이스캠프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주거지와 같은 곳으로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비교적 오래 점유하며 다양한 작업을 하였던 곳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4800"/>
            <a:ext cx="6070600" cy="3708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8798045">
            <a:off x="4107051" y="3223647"/>
            <a:ext cx="2495227" cy="1441343"/>
          </a:xfrm>
          <a:prstGeom prst="ellipse">
            <a:avLst/>
          </a:prstGeom>
          <a:solidFill>
            <a:srgbClr val="E8D3A2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9625" y="5482861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높은잔손질빈도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낮은밀도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(curated) </a:t>
            </a:r>
            <a:r>
              <a:rPr lang="ko-KR" altLang="en-US" sz="1600" b="0" dirty="0" smtClean="0"/>
              <a:t>매우 잦은 이동하는 집단에 의해 점유되었던 곳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혹은 일정한 거주지가 있는 집단의 특정목적을 수행하기 위한 캠프로 사용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35ka </a:t>
            </a:r>
            <a:r>
              <a:rPr lang="ko-KR" altLang="en-US" sz="1600" b="0" dirty="0" smtClean="0"/>
              <a:t>이후로 장기주거지 성격의 유적이 늘어남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35" y="1568985"/>
            <a:ext cx="6070600" cy="370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8798045">
            <a:off x="2028612" y="1688826"/>
            <a:ext cx="2111132" cy="1441343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</a:t>
            </a:r>
            <a:r>
              <a:rPr lang="en-US" altLang="ko-KR" sz="1600" dirty="0" smtClean="0">
                <a:latin typeface="+mn-lt"/>
              </a:rPr>
              <a:t>/</a:t>
            </a:r>
            <a:r>
              <a:rPr lang="ko-KR" altLang="en-US" sz="1600" dirty="0" smtClean="0">
                <a:latin typeface="+mn-lt"/>
              </a:rPr>
              <a:t>시설물의 흔적이 거의 남아있지 않고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유물의 종류 또한 석기로 한정되어 유적의 기능 및 공간분석 연구가 제한적임</a:t>
            </a:r>
            <a:r>
              <a:rPr lang="en-US" altLang="ko-KR" sz="1600" dirty="0" smtClean="0">
                <a:latin typeface="+mn-lt"/>
              </a:rPr>
              <a:t>.</a:t>
            </a:r>
            <a:r>
              <a:rPr lang="ko-KR" altLang="en-US" sz="1600" dirty="0" smtClean="0">
                <a:latin typeface="+mn-lt"/>
              </a:rPr>
              <a:t> 대부분 단일유적 위주로 연구가 진행됨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본 연구에서는 대부분의 유적에 적용할 수 있는 분석요소 및 해석방법을 제시하고자 하였음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추후 보고서 </a:t>
            </a:r>
            <a:r>
              <a:rPr lang="ko-KR" altLang="en-US" sz="1600" dirty="0"/>
              <a:t>작성시 </a:t>
            </a:r>
            <a:r>
              <a:rPr lang="ko-KR" altLang="en-US" sz="1600" dirty="0" smtClean="0"/>
              <a:t>주기기술 및 분석의 틀로 사용할 수 있을 것으로 기대함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정량적분석만으로 유적을 검토하기에는 한계가 있으나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유적분석 사례가 증가하면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해석에 기준이 될만한 수치를 구할 수 있을 것으로 기대함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1756" y="411268"/>
            <a:ext cx="8184663" cy="991998"/>
          </a:xfrm>
        </p:spPr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전제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유적과 관련된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/>
              <a:t>발표문 요지 분량 </a:t>
            </a:r>
            <a:r>
              <a:rPr lang="ko-KR" altLang="en-US" sz="1600" dirty="0" smtClean="0"/>
              <a:t>제한 문제로 </a:t>
            </a:r>
            <a:r>
              <a:rPr lang="ko-KR" altLang="en-US" sz="1600" dirty="0"/>
              <a:t>대부분의 표와 참고문헌 중 일부 </a:t>
            </a:r>
            <a:r>
              <a:rPr lang="en-US" altLang="ko-KR" sz="1600" dirty="0"/>
              <a:t>(</a:t>
            </a:r>
            <a:r>
              <a:rPr lang="ko-KR" altLang="en-US" sz="1600" dirty="0"/>
              <a:t>보고서 및 도록 </a:t>
            </a:r>
            <a:r>
              <a:rPr lang="en-US" altLang="ko-KR" sz="1600" dirty="0"/>
              <a:t>)</a:t>
            </a:r>
            <a:r>
              <a:rPr lang="ko-KR" altLang="en-US" sz="1600" dirty="0"/>
              <a:t>는 요지에서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en-US" altLang="ko-KR" sz="1600" dirty="0"/>
              <a:t>Open Science: </a:t>
            </a:r>
            <a:r>
              <a:rPr lang="ko-KR" altLang="en-US" sz="1600" dirty="0"/>
              <a:t>연구에 사용된</a:t>
            </a:r>
            <a:r>
              <a:rPr lang="en-US" altLang="ko-KR" sz="1600" dirty="0"/>
              <a:t> </a:t>
            </a:r>
            <a:r>
              <a:rPr lang="ko-KR" altLang="en-US" sz="1600" dirty="0"/>
              <a:t>모든 데이터와 </a:t>
            </a:r>
            <a:r>
              <a:rPr lang="en-US" altLang="ko-KR" sz="1600" dirty="0"/>
              <a:t>R</a:t>
            </a:r>
            <a:r>
              <a:rPr lang="ko-KR" altLang="en-US" sz="1600" dirty="0"/>
              <a:t>코드는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로 공유</a:t>
            </a:r>
            <a:r>
              <a:rPr lang="en-US" altLang="ko-KR" sz="1600" dirty="0"/>
              <a:t> 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/KASconference2018)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7FB571-1FBB-6247-B4B7-EAFE3FED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5" y="3316952"/>
            <a:ext cx="6504072" cy="2623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6F026A-E96B-624A-98DF-746560CEE574}"/>
              </a:ext>
            </a:extLst>
          </p:cNvPr>
          <p:cNvSpPr/>
          <p:nvPr/>
        </p:nvSpPr>
        <p:spPr>
          <a:xfrm>
            <a:off x="960895" y="6104702"/>
            <a:ext cx="51764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Marwick, B, </a:t>
            </a:r>
            <a:r>
              <a:rPr lang="en-US" sz="600" dirty="0" err="1"/>
              <a:t>d’Alpoim</a:t>
            </a:r>
            <a:r>
              <a:rPr lang="en-US" sz="600" dirty="0"/>
              <a:t> Guedes, J., Barton, C. M., Bates, L. A., Baxter, M., Bevan, A., </a:t>
            </a:r>
            <a:r>
              <a:rPr lang="en-US" sz="600" dirty="0" err="1"/>
              <a:t>Bollwerk</a:t>
            </a:r>
            <a:r>
              <a:rPr lang="en-US" sz="600" dirty="0"/>
              <a:t>, E. A., </a:t>
            </a:r>
            <a:r>
              <a:rPr lang="en-US" sz="600" dirty="0" err="1"/>
              <a:t>Bocinsky</a:t>
            </a:r>
            <a:r>
              <a:rPr lang="en-US" sz="600" dirty="0"/>
              <a:t>, R. K., </a:t>
            </a:r>
            <a:r>
              <a:rPr lang="en-US" sz="600" dirty="0" err="1"/>
              <a:t>Brughmans</a:t>
            </a:r>
            <a:r>
              <a:rPr lang="en-US" sz="600" dirty="0"/>
              <a:t>, T., Carter, A. K., Conrad, C., Contreras, D. A., Costa, S., Crema, E. R., Daggett, A., Davies, B., Drake, B. L., Dye, T. S., France, P., </a:t>
            </a:r>
            <a:r>
              <a:rPr lang="en-US" sz="600" dirty="0" err="1"/>
              <a:t>Fullagar</a:t>
            </a:r>
            <a:r>
              <a:rPr lang="en-US" sz="600" dirty="0"/>
              <a:t>, R., </a:t>
            </a:r>
            <a:r>
              <a:rPr lang="en-US" sz="600" dirty="0" err="1"/>
              <a:t>Giusti</a:t>
            </a:r>
            <a:r>
              <a:rPr lang="en-US" sz="600" dirty="0"/>
              <a:t>, D., Graham, S., Harris, M. D., Hawks, J., Health, S., </a:t>
            </a:r>
            <a:r>
              <a:rPr lang="en-US" sz="600" dirty="0" err="1"/>
              <a:t>Huffer</a:t>
            </a:r>
            <a:r>
              <a:rPr lang="en-US" sz="600" dirty="0"/>
              <a:t>, D., Kansa, E. C., Kansa, S. W., Madsen, M. E., Melcher, J., </a:t>
            </a:r>
            <a:r>
              <a:rPr lang="en-US" sz="600" dirty="0" err="1"/>
              <a:t>Negre</a:t>
            </a:r>
            <a:r>
              <a:rPr lang="en-US" sz="600" dirty="0"/>
              <a:t>, J., Neiman, F. D., Opitz, R., Orton, D. C., </a:t>
            </a:r>
            <a:r>
              <a:rPr lang="en-US" sz="600" dirty="0" err="1"/>
              <a:t>Przstupa</a:t>
            </a:r>
            <a:r>
              <a:rPr lang="en-US" sz="600" dirty="0"/>
              <a:t>, P., </a:t>
            </a:r>
            <a:r>
              <a:rPr lang="en-US" sz="600" dirty="0" err="1"/>
              <a:t>Raviele</a:t>
            </a:r>
            <a:r>
              <a:rPr lang="en-US" sz="600" dirty="0"/>
              <a:t>, M., Riel-</a:t>
            </a:r>
            <a:r>
              <a:rPr lang="en-US" sz="600" dirty="0" err="1"/>
              <a:t>Savatore</a:t>
            </a:r>
            <a:r>
              <a:rPr lang="en-US" sz="600" dirty="0"/>
              <a:t>, J., </a:t>
            </a:r>
            <a:r>
              <a:rPr lang="en-US" sz="600" dirty="0" err="1"/>
              <a:t>Riris</a:t>
            </a:r>
            <a:r>
              <a:rPr lang="en-US" sz="600" dirty="0"/>
              <a:t>, P., </a:t>
            </a:r>
            <a:r>
              <a:rPr lang="en-US" sz="600" dirty="0" err="1"/>
              <a:t>Romanowska</a:t>
            </a:r>
            <a:r>
              <a:rPr lang="en-US" sz="600" dirty="0"/>
              <a:t>, I., Smith, J., </a:t>
            </a:r>
            <a:r>
              <a:rPr lang="en-US" sz="600" dirty="0" err="1"/>
              <a:t>Strupler</a:t>
            </a:r>
            <a:r>
              <a:rPr lang="en-US" sz="600" dirty="0"/>
              <a:t>, N., Ullah, I. I., Van </a:t>
            </a:r>
            <a:r>
              <a:rPr lang="en-US" sz="600" dirty="0" err="1"/>
              <a:t>Vlack</a:t>
            </a:r>
            <a:r>
              <a:rPr lang="en-US" sz="600" dirty="0"/>
              <a:t>, H. G., </a:t>
            </a:r>
            <a:r>
              <a:rPr lang="en-US" sz="600" dirty="0" err="1"/>
              <a:t>VanValkenburgh</a:t>
            </a:r>
            <a:r>
              <a:rPr lang="en-US" sz="600" dirty="0"/>
              <a:t>, N., </a:t>
            </a:r>
            <a:r>
              <a:rPr lang="en-US" sz="600" dirty="0" err="1"/>
              <a:t>Watrall</a:t>
            </a:r>
            <a:r>
              <a:rPr lang="en-US" sz="600" dirty="0"/>
              <a:t>, E. C., Webster, C., Wells, J., Winters, J., and Wren, C. D. (2017) Open science in archaeology. SAA Archaeological Record, 17(4), pp. 8-14</a:t>
            </a:r>
          </a:p>
        </p:txBody>
      </p:sp>
    </p:spTree>
    <p:extLst>
      <p:ext uri="{BB962C8B-B14F-4D97-AF65-F5344CB8AC3E}">
        <p14:creationId xmlns:p14="http://schemas.microsoft.com/office/powerpoint/2010/main" val="1489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81DC3264-82FE-1D46-BFCA-FFE082A4B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6181762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/>
              <a:t>Human </a:t>
            </a:r>
            <a:r>
              <a:rPr lang="en-US" sz="2000" dirty="0" smtClean="0"/>
              <a:t>Behavioral Ecology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문화생태학</a:t>
            </a:r>
            <a:r>
              <a:rPr lang="en-US" altLang="ko-KR" sz="2000" dirty="0" smtClean="0"/>
              <a:t>)</a:t>
            </a:r>
            <a:r>
              <a:rPr lang="en-US" sz="2000" dirty="0" smtClean="0"/>
              <a:t>: </a:t>
            </a:r>
            <a:r>
              <a:rPr lang="ko-KR" altLang="en-US" sz="2000" dirty="0" smtClean="0"/>
              <a:t>진화론과 최적화이론에 적용하여 인류의 행위를 연구함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HBE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파생모델은 인류의</a:t>
            </a:r>
            <a:r>
              <a:rPr lang="en-US" sz="2000" b="0" dirty="0" smtClean="0"/>
              <a:t> </a:t>
            </a:r>
            <a:r>
              <a:rPr lang="ko-KR" altLang="en-US" sz="2000" b="0" dirty="0" smtClean="0"/>
              <a:t>이동성과 기술에 관한 여러 가설을 세우는데 적합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Kuhn</a:t>
            </a:r>
            <a:r>
              <a:rPr lang="en-US" altLang="ko-KR" sz="2000" b="0" dirty="0" smtClean="0"/>
              <a:t>:</a:t>
            </a:r>
            <a:r>
              <a:rPr lang="ko-KR" altLang="en-US" sz="2000" b="0" dirty="0" smtClean="0"/>
              <a:t> 행위패턴을 개개의 석기유물과 연결하는 방법론들을 개발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Barton</a:t>
            </a:r>
            <a:r>
              <a:rPr lang="en-US" altLang="ko-KR" sz="2000" b="0" dirty="0" smtClean="0"/>
              <a:t>:</a:t>
            </a:r>
            <a:r>
              <a:rPr lang="ko-KR" altLang="en-US" sz="2000" b="0" dirty="0" smtClean="0"/>
              <a:t> 행위패턴을 석기군과 연결하는 방법론을 개발 </a:t>
            </a: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819AC72-6421-4444-8481-B0FA6C94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인류학적 고고학 이론과 모델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96B0D8E-3C5D-1A4E-A6C9-D4731D75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51" y="3949700"/>
            <a:ext cx="1871332" cy="1871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03B9696-7127-BC43-B2B3-9908FF93F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2" t="1366" b="56012"/>
          <a:stretch/>
        </p:blipFill>
        <p:spPr>
          <a:xfrm>
            <a:off x="6955751" y="1916886"/>
            <a:ext cx="1871334" cy="19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분석범주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유적전체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석기분석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유적전체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점유공간 면적 확인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 </a:t>
            </a:r>
            <a:r>
              <a:rPr lang="en-US" altLang="ko-KR" dirty="0" smtClean="0"/>
              <a:t>(bloc),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유적전체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최소석기수 </a:t>
            </a:r>
            <a:r>
              <a:rPr lang="en-US" altLang="ko-KR" b="0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정도</a:t>
            </a:r>
            <a:endParaRPr lang="en-US" altLang="ko-KR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위치</a:t>
            </a:r>
            <a:endParaRPr lang="en-US" altLang="ko-KR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8" y="5340027"/>
            <a:ext cx="1803400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48" y="4795201"/>
            <a:ext cx="1583700" cy="191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4795200"/>
            <a:ext cx="1218026" cy="1914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61" y="4926282"/>
            <a:ext cx="1051194" cy="165187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020294" y="4926283"/>
            <a:ext cx="627924" cy="234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구분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 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2397</Words>
  <Application>Microsoft Macintosh PowerPoint</Application>
  <PresentationFormat>On-screen Show (4:3)</PresentationFormat>
  <Paragraphs>250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문제제기</vt:lpstr>
      <vt:lpstr>유적과 관련된 인류의 행위패턴 유추</vt:lpstr>
      <vt:lpstr>인류학적 고고학 이론과 모델</vt:lpstr>
      <vt:lpstr>분석요소 - 유적전체</vt:lpstr>
      <vt:lpstr>분석요소 - 석기분석</vt:lpstr>
      <vt:lpstr>해석방법: 종류별</vt:lpstr>
      <vt:lpstr>해석방법: 종류별</vt:lpstr>
      <vt:lpstr>해석방법: 종류별</vt:lpstr>
      <vt:lpstr>분석 시 유의점/한계점</vt:lpstr>
      <vt:lpstr>유적 내 공간 해석</vt:lpstr>
      <vt:lpstr>시설물이 있는 유적</vt:lpstr>
      <vt:lpstr>시설물이 있는 유적</vt:lpstr>
      <vt:lpstr>시설물이 있는 유적</vt:lpstr>
      <vt:lpstr>유적 내 화덕자리가 존재하는 경우</vt:lpstr>
      <vt:lpstr>유적 내 석기집중부가 구분되는 경우</vt:lpstr>
      <vt:lpstr>접합석기 출토지점</vt:lpstr>
      <vt:lpstr>사례연구</vt:lpstr>
      <vt:lpstr>개별사례연구: 갈담리</vt:lpstr>
      <vt:lpstr>개별사례연구: 용산동</vt:lpstr>
      <vt:lpstr>개별사례연구: 용산동</vt:lpstr>
      <vt:lpstr>정량적연구의 필요성</vt:lpstr>
      <vt:lpstr>유적입지의 해발고도 변화</vt:lpstr>
      <vt:lpstr>석기의 밀집도</vt:lpstr>
      <vt:lpstr>석재사용현황</vt:lpstr>
      <vt:lpstr>석기구성현황</vt:lpstr>
      <vt:lpstr>잔손질빈도 및 석기밀도와의 관계</vt:lpstr>
      <vt:lpstr>잔손질빈도 및 석기밀도와의 관계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116</cp:revision>
  <cp:lastPrinted>2016-02-10T20:19:12Z</cp:lastPrinted>
  <dcterms:created xsi:type="dcterms:W3CDTF">2014-10-14T00:51:43Z</dcterms:created>
  <dcterms:modified xsi:type="dcterms:W3CDTF">2018-11-01T09:43:59Z</dcterms:modified>
</cp:coreProperties>
</file>